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Slides/notesSlide16.xml" ContentType="application/vnd.openxmlformats-officedocument.presentationml.notesSlide+xml"/>
  <Override PartName="/ppt/notesSlides/_rels/notesSlide16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media/image1.png" ContentType="image/png"/>
  <Override PartName="/ppt/media/image2.jpeg" ContentType="image/jpeg"/>
  <Override PartName="/ppt/media/image5.png" ContentType="image/png"/>
  <Override PartName="/ppt/media/image3.jpeg" ContentType="image/jpeg"/>
  <Override PartName="/ppt/media/image4.jpeg" ContentType="image/jpeg"/>
  <Override PartName="/ppt/media/image8.jpeg" ContentType="image/jpeg"/>
  <Override PartName="/ppt/media/image6.png" ContentType="image/png"/>
  <Override PartName="/ppt/media/image7.png" ContentType="image/png"/>
  <Override PartName="/ppt/media/image9.jpeg" ContentType="image/jpeg"/>
  <Override PartName="/ppt/media/image10.png" ContentType="image/png"/>
  <Override PartName="/ppt/media/image11.jpeg" ContentType="image/jpeg"/>
  <Override PartName="/ppt/media/image12.jpeg" ContentType="image/jpeg"/>
  <Override PartName="/ppt/media/image19.png" ContentType="image/png"/>
  <Override PartName="/ppt/media/image13.jpeg" ContentType="image/jpeg"/>
  <Override PartName="/ppt/media/image14.jpeg" ContentType="image/jpeg"/>
  <Override PartName="/ppt/media/image25.png" ContentType="image/png"/>
  <Override PartName="/ppt/media/hdphoto1.wdp" ContentType="image/vnd.ms-photo"/>
  <Override PartName="/ppt/media/image15.png" ContentType="image/png"/>
  <Override PartName="/ppt/media/hdphoto2.wdp" ContentType="image/vnd.ms-photo"/>
  <Override PartName="/ppt/media/image16.jpeg" ContentType="image/jpeg"/>
  <Override PartName="/ppt/media/image17.jpeg" ContentType="image/jpeg"/>
  <Override PartName="/ppt/media/image18.jpeg" ContentType="image/jpe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6.jpeg" ContentType="image/jpeg"/>
  <Override PartName="/ppt/media/image2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2192000" cy="6858000"/>
  <p:notesSz cx="6797675" cy="9926637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nb-NO" sz="1800" spc="-1" strike="noStrike">
                <a:solidFill>
                  <a:srgbClr val="000000"/>
                </a:solidFill>
                <a:latin typeface="Calibri"/>
              </a:rPr>
              <a:t>Click to move the slide</a:t>
            </a:r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2000" spc="-1" strike="noStrike">
                <a:latin typeface="Arial"/>
              </a:rPr>
              <a:t>Click to edit the notes format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1400" spc="-1" strike="noStrike">
                <a:latin typeface="Times New Roman"/>
              </a:rPr>
              <a:t>&lt;header&gt;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GB" sz="1400" spc="-1" strike="noStrike">
                <a:latin typeface="Times New Roman"/>
              </a:rPr>
              <a:t>&lt;date/time&gt;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GB" sz="1400" spc="-1" strike="noStrike">
                <a:latin typeface="Times New Roman"/>
              </a:rPr>
              <a:t>&lt;footer&gt;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A022A964-6EB6-4C3C-9DCC-9E657B923074}" type="slidenum">
              <a:rPr b="0" lang="en-GB" sz="1400" spc="-1" strike="noStrike">
                <a:latin typeface="Times New Roman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A336F46-0818-4EDD-A2A0-6D5C58A6C667}" type="slidenum">
              <a:rPr b="0" lang="en-GB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sldImg"/>
          </p:nvPr>
        </p:nvSpPr>
        <p:spPr>
          <a:xfrm>
            <a:off x="422280" y="1241280"/>
            <a:ext cx="5952600" cy="3349440"/>
          </a:xfrm>
          <a:prstGeom prst="rect">
            <a:avLst/>
          </a:prstGeom>
        </p:spPr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0" lang="en-GB" sz="2000" spc="-1" strike="noStrike">
                <a:latin typeface="Arial"/>
              </a:rPr>
              <a:t>Rjukanbanen ble bygd på mindre enn to år. Kongen kom flere ganger til Notodden – og ble gjort mye stas på da han kom for å åpne Rjukanbanen i august 1909.</a:t>
            </a:r>
            <a:endParaRPr b="0" lang="en-GB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nb-NO" sz="4400" spc="-1" strike="noStrike">
                <a:solidFill>
                  <a:srgbClr val="000000"/>
                </a:solidFill>
                <a:latin typeface="Calibri Light"/>
              </a:rPr>
              <a:t>Klikk for å redigere tittelstil</a:t>
            </a:r>
            <a:endParaRPr b="0" lang="nb-NO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b-NO" sz="2800" spc="-1" strike="noStrike">
                <a:solidFill>
                  <a:srgbClr val="000000"/>
                </a:solidFill>
                <a:latin typeface="Calibri"/>
              </a:rPr>
              <a:t>Klikk for å redigere tekststiler i malen</a:t>
            </a:r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nb-NO" sz="2400" spc="-1" strike="noStrike">
                <a:solidFill>
                  <a:srgbClr val="000000"/>
                </a:solidFill>
                <a:latin typeface="Calibri"/>
              </a:rPr>
              <a:t>Andre nivå</a:t>
            </a:r>
            <a:endParaRPr b="0" lang="nb-NO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nb-NO" sz="2000" spc="-1" strike="noStrike">
                <a:solidFill>
                  <a:srgbClr val="000000"/>
                </a:solidFill>
                <a:latin typeface="Calibri"/>
              </a:rPr>
              <a:t>Tredje nivå</a:t>
            </a:r>
            <a:endParaRPr b="0" lang="nb-NO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nb-NO" sz="1800" spc="-1" strike="noStrike">
                <a:solidFill>
                  <a:srgbClr val="000000"/>
                </a:solidFill>
                <a:latin typeface="Calibri"/>
              </a:rPr>
              <a:t>Fjerde nivå</a:t>
            </a:r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nb-NO" sz="1800" spc="-1" strike="noStrike">
                <a:solidFill>
                  <a:srgbClr val="000000"/>
                </a:solidFill>
                <a:latin typeface="Calibri"/>
              </a:rPr>
              <a:t>Femte nivå</a:t>
            </a:r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A9914E50-001F-4F03-AFFC-024FE350008D}" type="datetime">
              <a:rPr b="0" lang="en-GB" sz="1200" spc="-1" strike="noStrike">
                <a:solidFill>
                  <a:srgbClr val="8b8b8b"/>
                </a:solidFill>
                <a:latin typeface="Calibri"/>
              </a:rPr>
              <a:t>09/08/18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FB182E06-F22C-46FD-AE3F-19BB83A335A5}" type="slidenum">
              <a:rPr b="0" lang="en-GB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3E9E3020-5CC9-418A-8919-10DEFEA66E6E}" type="datetime">
              <a:rPr b="0" lang="en-GB" sz="1200" spc="-1" strike="noStrike">
                <a:solidFill>
                  <a:srgbClr val="8b8b8b"/>
                </a:solidFill>
                <a:latin typeface="Calibri"/>
              </a:rPr>
              <a:t>09/08/18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D531A172-0849-468D-89DF-7189EF42B147}" type="slidenum">
              <a:rPr b="0" lang="en-GB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nb-NO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b-NO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nb-NO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b-NO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nb-NO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nb-NO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nb-NO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90000"/>
              </a:lnSpc>
            </a:pPr>
            <a:r>
              <a:rPr b="0" lang="nb-NO" sz="6000" spc="-1" strike="noStrike">
                <a:solidFill>
                  <a:srgbClr val="000000"/>
                </a:solidFill>
                <a:latin typeface="Calibri Light"/>
              </a:rPr>
              <a:t>Klikk for å redigere tittelstil</a:t>
            </a:r>
            <a:endParaRPr b="0" lang="nb-NO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B36C0251-479C-4A1B-B472-352472C9437E}" type="datetime">
              <a:rPr b="0" lang="en-GB" sz="1200" spc="-1" strike="noStrike">
                <a:solidFill>
                  <a:srgbClr val="8b8b8b"/>
                </a:solidFill>
                <a:latin typeface="Calibri"/>
              </a:rPr>
              <a:t>09/08/18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713C4434-AF94-472D-A758-45114A892212}" type="slidenum">
              <a:rPr b="0" lang="en-GB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b-NO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nb-NO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b-NO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nb-NO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nb-NO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nb-NO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microsoft.com/office/2007/relationships/hdphoto" Target="../media/hdphoto1.wdp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microsoft.com/office/2007/relationships/hdphoto" Target="../media/hdphoto2.wdp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nb-NO" sz="4400" spc="-1" strike="noStrike">
                <a:solidFill>
                  <a:srgbClr val="000000"/>
                </a:solidFill>
                <a:latin typeface="Calibri Light"/>
              </a:rPr>
              <a:t>Det var en gang en liten gutt </a:t>
            </a:r>
            <a:br/>
            <a:r>
              <a:rPr b="1" lang="nb-NO" sz="4400" spc="-1" strike="noStrike">
                <a:solidFill>
                  <a:srgbClr val="000000"/>
                </a:solidFill>
                <a:latin typeface="Calibri Light"/>
              </a:rPr>
              <a:t>som het Sam….</a:t>
            </a:r>
            <a:endParaRPr b="0" lang="nb-NO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0" name="Picture 2" descr=""/>
          <p:cNvPicPr/>
          <p:nvPr/>
        </p:nvPicPr>
        <p:blipFill>
          <a:blip r:embed="rId1"/>
          <a:srcRect l="0" t="17375" r="10006" b="6866"/>
          <a:stretch/>
        </p:blipFill>
        <p:spPr>
          <a:xfrm>
            <a:off x="5472000" y="1152000"/>
            <a:ext cx="3896640" cy="541332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Bilde 1" descr=""/>
          <p:cNvPicPr/>
          <p:nvPr/>
        </p:nvPicPr>
        <p:blipFill>
          <a:blip r:embed="rId1"/>
          <a:stretch/>
        </p:blipFill>
        <p:spPr>
          <a:xfrm>
            <a:off x="0" y="74160"/>
            <a:ext cx="5341680" cy="6857640"/>
          </a:xfrm>
          <a:prstGeom prst="rect">
            <a:avLst/>
          </a:prstGeom>
          <a:ln>
            <a:noFill/>
          </a:ln>
        </p:spPr>
      </p:pic>
      <p:pic>
        <p:nvPicPr>
          <p:cNvPr id="149" name="Bilde 2" descr=""/>
          <p:cNvPicPr/>
          <p:nvPr/>
        </p:nvPicPr>
        <p:blipFill>
          <a:blip r:embed="rId2"/>
          <a:stretch/>
        </p:blipFill>
        <p:spPr>
          <a:xfrm>
            <a:off x="5535720" y="74160"/>
            <a:ext cx="691128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Bilde 1" descr=""/>
          <p:cNvPicPr/>
          <p:nvPr/>
        </p:nvPicPr>
        <p:blipFill>
          <a:blip r:embed="rId1"/>
          <a:stretch/>
        </p:blipFill>
        <p:spPr>
          <a:xfrm>
            <a:off x="1533240" y="0"/>
            <a:ext cx="912528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2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063520" y="1697400"/>
            <a:ext cx="7992360" cy="5160240"/>
          </a:xfrm>
          <a:prstGeom prst="rect">
            <a:avLst/>
          </a:prstGeom>
          <a:ln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1631520" y="4869000"/>
            <a:ext cx="374400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GB" sz="2800" spc="-1" strike="noStrike">
                <a:solidFill>
                  <a:srgbClr val="ffffff"/>
                </a:solidFill>
                <a:latin typeface="Verdana"/>
              </a:rPr>
              <a:t>Norgesalpeter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53" name="TextShape 2"/>
          <p:cNvSpPr txBox="1"/>
          <p:nvPr/>
        </p:nvSpPr>
        <p:spPr>
          <a:xfrm>
            <a:off x="1523880" y="0"/>
            <a:ext cx="9143640" cy="14173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nb-NO" sz="2800" spc="-1" strike="noStrike">
                <a:solidFill>
                  <a:srgbClr val="000000"/>
                </a:solidFill>
                <a:latin typeface="Calibri Light"/>
              </a:rPr>
              <a:t>De fikk lage kunstgjødsel. Bonden var fornøyd, for han hadde aldri før fått så mye fine poteter – kål og mye annet fra åkeren.</a:t>
            </a:r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TextShape 3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4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amount="25000" colorTemp="11200"/>
                    </a14:imgEffect>
                  </a14:imgLayer>
                </a14:imgProps>
              </a:ext>
            </a:extLst>
          </a:blip>
          <a:srcRect l="1961" t="0" r="31099" b="26899"/>
          <a:stretch/>
        </p:blipFill>
        <p:spPr>
          <a:xfrm>
            <a:off x="1991520" y="0"/>
            <a:ext cx="837288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Bilde 1" descr=""/>
          <p:cNvPicPr/>
          <p:nvPr/>
        </p:nvPicPr>
        <p:blipFill>
          <a:blip r:embed="rId1"/>
          <a:srcRect l="5112" t="4852" r="5899" b="12202"/>
          <a:stretch/>
        </p:blipFill>
        <p:spPr>
          <a:xfrm>
            <a:off x="1332720" y="1400400"/>
            <a:ext cx="8754480" cy="6120360"/>
          </a:xfrm>
          <a:prstGeom prst="rect">
            <a:avLst/>
          </a:prstGeom>
          <a:ln>
            <a:noFill/>
          </a:ln>
        </p:spPr>
      </p:pic>
      <p:sp>
        <p:nvSpPr>
          <p:cNvPr id="157" name="TextShape 1"/>
          <p:cNvSpPr txBox="1"/>
          <p:nvPr/>
        </p:nvSpPr>
        <p:spPr>
          <a:xfrm>
            <a:off x="1981080" y="0"/>
            <a:ext cx="8229240" cy="14000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nb-NO" sz="4400" spc="-1" strike="noStrike">
                <a:solidFill>
                  <a:srgbClr val="000000"/>
                </a:solidFill>
                <a:latin typeface="Calibri Light"/>
              </a:rPr>
              <a:t>Nå hadde Sam Eyde blitt en veldig rik mann – han kunne bygge Eydeslottet!</a:t>
            </a:r>
            <a:endParaRPr b="0" lang="nb-NO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4" descr=""/>
          <p:cNvPicPr/>
          <p:nvPr/>
        </p:nvPicPr>
        <p:blipFill>
          <a:blip r:embed="rId1"/>
          <a:stretch/>
        </p:blipFill>
        <p:spPr>
          <a:xfrm>
            <a:off x="2063520" y="1201680"/>
            <a:ext cx="7524000" cy="5643000"/>
          </a:xfrm>
          <a:prstGeom prst="rect">
            <a:avLst/>
          </a:prstGeom>
          <a:ln w="9360">
            <a:noFill/>
          </a:ln>
        </p:spPr>
      </p:pic>
      <p:sp>
        <p:nvSpPr>
          <p:cNvPr id="16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nb-NO" sz="4400" spc="-1" strike="noStrike">
                <a:solidFill>
                  <a:srgbClr val="000000"/>
                </a:solidFill>
                <a:latin typeface="Calibri Light"/>
              </a:rPr>
              <a:t>Han fikk et fint kontor</a:t>
            </a:r>
            <a:endParaRPr b="0" lang="nb-NO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6" descr=""/>
          <p:cNvPicPr/>
          <p:nvPr/>
        </p:nvPicPr>
        <p:blipFill>
          <a:blip r:embed="rId1"/>
          <a:stretch/>
        </p:blipFill>
        <p:spPr>
          <a:xfrm>
            <a:off x="2207520" y="1106640"/>
            <a:ext cx="7668000" cy="5751000"/>
          </a:xfrm>
          <a:prstGeom prst="rect">
            <a:avLst/>
          </a:prstGeom>
          <a:ln>
            <a:noFill/>
          </a:ln>
        </p:spPr>
      </p:pic>
      <p:sp>
        <p:nvSpPr>
          <p:cNvPr id="16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nb-NO" sz="4400" spc="-1" strike="noStrike">
                <a:solidFill>
                  <a:srgbClr val="000000"/>
                </a:solidFill>
                <a:latin typeface="Calibri Light"/>
              </a:rPr>
              <a:t>Han kjøpte bil og han kunne invitere Kongen…</a:t>
            </a:r>
            <a:endParaRPr b="0" lang="nb-NO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1981080" y="0"/>
            <a:ext cx="8229240" cy="1124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nb-NO" sz="4400" spc="-1" strike="noStrike">
                <a:solidFill>
                  <a:srgbClr val="000000"/>
                </a:solidFill>
                <a:latin typeface="Calibri Light"/>
              </a:rPr>
              <a:t>…</a:t>
            </a:r>
            <a:r>
              <a:rPr b="0" lang="nb-NO" sz="4400" spc="-1" strike="noStrike">
                <a:solidFill>
                  <a:srgbClr val="000000"/>
                </a:solidFill>
                <a:latin typeface="Calibri Light"/>
              </a:rPr>
              <a:t>og dronningen og mange andre veldig fine gjester</a:t>
            </a:r>
            <a:endParaRPr b="0" lang="nb-NO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6" name="Plassholder for innhold 3" descr=""/>
          <p:cNvPicPr/>
          <p:nvPr/>
        </p:nvPicPr>
        <p:blipFill>
          <a:blip r:embed="rId1"/>
          <a:srcRect l="13711" t="5742" r="15323" b="2257"/>
          <a:stretch/>
        </p:blipFill>
        <p:spPr>
          <a:xfrm>
            <a:off x="2332080" y="1238040"/>
            <a:ext cx="7527600" cy="564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2" descr=""/>
          <p:cNvPicPr/>
          <p:nvPr/>
        </p:nvPicPr>
        <p:blipFill>
          <a:blip r:embed="rId1"/>
          <a:stretch/>
        </p:blipFill>
        <p:spPr>
          <a:xfrm>
            <a:off x="2351520" y="1376640"/>
            <a:ext cx="7308000" cy="5481000"/>
          </a:xfrm>
          <a:prstGeom prst="rect">
            <a:avLst/>
          </a:prstGeom>
          <a:ln>
            <a:noFill/>
          </a:ln>
        </p:spPr>
      </p:pic>
      <p:sp>
        <p:nvSpPr>
          <p:cNvPr id="168" name="TextShape 1"/>
          <p:cNvSpPr txBox="1"/>
          <p:nvPr/>
        </p:nvSpPr>
        <p:spPr>
          <a:xfrm>
            <a:off x="1523880" y="0"/>
            <a:ext cx="9143640" cy="14173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nb-NO" sz="4400" spc="-1" strike="noStrike">
                <a:solidFill>
                  <a:srgbClr val="000000"/>
                </a:solidFill>
                <a:latin typeface="Calibri Light"/>
              </a:rPr>
              <a:t>To byer oppstod -   Rjukan og Notodden</a:t>
            </a:r>
            <a:endParaRPr b="0" lang="nb-NO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1981080" y="1052640"/>
            <a:ext cx="8229240" cy="5073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4" descr="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76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nb-NO" sz="4400" spc="-1" strike="noStrike">
                <a:solidFill>
                  <a:srgbClr val="000000"/>
                </a:solidFill>
                <a:latin typeface="Calibri Light"/>
              </a:rPr>
              <a:t>Moren til Sam het Elina Christine Amalie</a:t>
            </a:r>
            <a:endParaRPr b="0" lang="nb-NO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2" name="Plassholder for innhold 3" descr=""/>
          <p:cNvPicPr/>
          <p:nvPr/>
        </p:nvPicPr>
        <p:blipFill>
          <a:blip r:embed="rId1"/>
          <a:stretch/>
        </p:blipFill>
        <p:spPr>
          <a:xfrm>
            <a:off x="4654440" y="1825560"/>
            <a:ext cx="2882880" cy="4350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2" name="Picture 2" descr=""/>
          <p:cNvPicPr/>
          <p:nvPr/>
        </p:nvPicPr>
        <p:blipFill>
          <a:blip r:embed="rId1"/>
          <a:stretch/>
        </p:blipFill>
        <p:spPr>
          <a:xfrm>
            <a:off x="1533600" y="0"/>
            <a:ext cx="9117360" cy="634212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4" name="Plassholder for innhold 3" descr=""/>
          <p:cNvPicPr/>
          <p:nvPr/>
        </p:nvPicPr>
        <p:blipFill>
          <a:blip r:embed="rId1"/>
          <a:stretch/>
        </p:blipFill>
        <p:spPr>
          <a:xfrm>
            <a:off x="3047400" y="2286720"/>
            <a:ext cx="6096600" cy="3429000"/>
          </a:xfrm>
          <a:prstGeom prst="rect">
            <a:avLst/>
          </a:prstGeom>
          <a:ln>
            <a:noFill/>
          </a:ln>
        </p:spPr>
      </p:pic>
      <p:pic>
        <p:nvPicPr>
          <p:cNvPr id="175" name="Plassholder for innhold 3" descr=""/>
          <p:cNvPicPr/>
          <p:nvPr/>
        </p:nvPicPr>
        <p:blipFill>
          <a:blip r:embed="rId2"/>
          <a:stretch/>
        </p:blipFill>
        <p:spPr>
          <a:xfrm>
            <a:off x="3200040" y="2439000"/>
            <a:ext cx="6096600" cy="3429000"/>
          </a:xfrm>
          <a:prstGeom prst="rect">
            <a:avLst/>
          </a:prstGeom>
          <a:ln>
            <a:noFill/>
          </a:ln>
        </p:spPr>
      </p:pic>
      <p:pic>
        <p:nvPicPr>
          <p:cNvPr id="176" name="Plassholder for innhold 3" descr=""/>
          <p:cNvPicPr/>
          <p:nvPr/>
        </p:nvPicPr>
        <p:blipFill>
          <a:blip r:embed="rId3"/>
          <a:stretch/>
        </p:blipFill>
        <p:spPr>
          <a:xfrm>
            <a:off x="3352320" y="2536560"/>
            <a:ext cx="6096600" cy="3429000"/>
          </a:xfrm>
          <a:prstGeom prst="rect">
            <a:avLst/>
          </a:prstGeom>
          <a:ln>
            <a:noFill/>
          </a:ln>
        </p:spPr>
      </p:pic>
      <p:pic>
        <p:nvPicPr>
          <p:cNvPr id="177" name="Bilde 2" descr=""/>
          <p:cNvPicPr/>
          <p:nvPr/>
        </p:nvPicPr>
        <p:blipFill>
          <a:blip r:embed="rId4"/>
          <a:stretch/>
        </p:blipFill>
        <p:spPr>
          <a:xfrm>
            <a:off x="2838600" y="0"/>
            <a:ext cx="651492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nb-NO" sz="4400" spc="-1" strike="noStrike">
                <a:solidFill>
                  <a:srgbClr val="000000"/>
                </a:solidFill>
                <a:latin typeface="Calibri Light"/>
              </a:rPr>
              <a:t>Markens grøde</a:t>
            </a:r>
            <a:endParaRPr b="0" lang="nb-NO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9" name="Plassholder for innhold 3" descr=""/>
          <p:cNvPicPr/>
          <p:nvPr/>
        </p:nvPicPr>
        <p:blipFill>
          <a:blip r:embed="rId1"/>
          <a:stretch/>
        </p:blipFill>
        <p:spPr>
          <a:xfrm>
            <a:off x="4415040" y="1825560"/>
            <a:ext cx="3361320" cy="4350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2209680" y="1124640"/>
            <a:ext cx="7772040" cy="2475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1" lang="nb-NO" sz="4800" spc="-1" strike="noStrike">
                <a:solidFill>
                  <a:srgbClr val="5b9bd5"/>
                </a:solidFill>
                <a:latin typeface="Calibri Light"/>
              </a:rPr>
              <a:t>RJUKAN – NOTODDEN INDUSTRIARV</a:t>
            </a:r>
            <a:endParaRPr b="0" lang="nb-NO" sz="4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lang="en-GB" sz="1200" spc="-1" strike="noStrike">
                <a:solidFill>
                  <a:srgbClr val="000000"/>
                </a:solidFill>
                <a:latin typeface="Calibri"/>
              </a:rPr>
              <a:t>En bearbeidelse av et eventyr laget av Trond Aasland i 2015 ved Anne Haugen Wagn</a:t>
            </a:r>
            <a:endParaRPr b="0" lang="en-GB" sz="12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b="0" lang="en-GB" sz="12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lang="en-GB" sz="1200" spc="-1" strike="noStrike">
                <a:solidFill>
                  <a:srgbClr val="000000"/>
                </a:solidFill>
                <a:latin typeface="Calibri"/>
              </a:rPr>
              <a:t>Illustrasjoner: </a:t>
            </a:r>
            <a:r>
              <a:rPr b="0" lang="en-GB" sz="1200" spc="-1" strike="noStrike">
                <a:solidFill>
                  <a:srgbClr val="000000"/>
                </a:solidFill>
                <a:latin typeface="Calibri"/>
              </a:rPr>
              <a:t>Norsk Hydro, Nasjonalbiblioteket, Norsk Industriarbeidermuseum (NIA), Telemark Museum, Norsk Teknisk Museum, A B Wilse, Riksantikvaren, Auguste Leon, Th Kittelsen,  Grenland Friteater</a:t>
            </a:r>
            <a:endParaRPr b="0" lang="en-GB" sz="1200" spc="-1" strike="noStrike">
              <a:latin typeface="Arial"/>
            </a:endParaRPr>
          </a:p>
        </p:txBody>
      </p:sp>
    </p:spTree>
  </p:cSld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1631520" y="0"/>
            <a:ext cx="9036000" cy="11242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nb-NO" sz="3200" spc="-1" strike="noStrike">
                <a:solidFill>
                  <a:srgbClr val="000000"/>
                </a:solidFill>
                <a:latin typeface="Calibri Light"/>
              </a:rPr>
              <a:t>Da Sam var ungdom, fikk han se Rjukanfossen. Han tenkte: Kan den fossen brukes til noe……</a:t>
            </a:r>
            <a:endParaRPr b="0" lang="nb-NO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4" name="Plassholder for innhold 4" descr=""/>
          <p:cNvPicPr/>
          <p:nvPr/>
        </p:nvPicPr>
        <p:blipFill>
          <a:blip r:embed="rId1"/>
          <a:stretch/>
        </p:blipFill>
        <p:spPr>
          <a:xfrm>
            <a:off x="4401360" y="1825560"/>
            <a:ext cx="3389040" cy="4350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nb-NO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nb-NO" sz="4800" spc="-1" strike="noStrike">
                <a:solidFill>
                  <a:srgbClr val="000000"/>
                </a:solidFill>
                <a:latin typeface="Calibri"/>
              </a:rPr>
              <a:t>For å få til planen min trenger jeg veldig mange penger.</a:t>
            </a:r>
            <a:endParaRPr b="0" lang="nb-NO" sz="4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nb-NO" sz="4800" spc="-1" strike="noStrike">
                <a:solidFill>
                  <a:srgbClr val="000000"/>
                </a:solidFill>
                <a:latin typeface="Calibri"/>
              </a:rPr>
              <a:t>Og jeg må finne en som er enda smartere enn meg….. </a:t>
            </a:r>
            <a:endParaRPr b="0" lang="nb-NO" sz="4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7" name="Bilde 4" descr=""/>
          <p:cNvPicPr/>
          <p:nvPr/>
        </p:nvPicPr>
        <p:blipFill>
          <a:blip r:embed="rId1"/>
          <a:stretch/>
        </p:blipFill>
        <p:spPr>
          <a:xfrm>
            <a:off x="6778080" y="4001400"/>
            <a:ext cx="2342880" cy="1952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1523880" y="0"/>
            <a:ext cx="9143640" cy="14173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nb-NO" sz="3200" spc="-1" strike="noStrike">
                <a:solidFill>
                  <a:srgbClr val="000000"/>
                </a:solidFill>
                <a:latin typeface="Calibri Light"/>
              </a:rPr>
              <a:t>Den smarte mannen, det var Kristian Birkeland. Han forstod hvordan du kan lage gjødsel til bonden. Han brukte luft og vann, magnet og strøm som laget mye varme!</a:t>
            </a:r>
            <a:endParaRPr b="0" lang="nb-NO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0" name="Bilde 3" descr=""/>
          <p:cNvPicPr/>
          <p:nvPr/>
        </p:nvPicPr>
        <p:blipFill>
          <a:blip r:embed="rId1"/>
          <a:stretch/>
        </p:blipFill>
        <p:spPr>
          <a:xfrm>
            <a:off x="2423520" y="1475280"/>
            <a:ext cx="7176600" cy="5382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2" descr=""/>
          <p:cNvPicPr/>
          <p:nvPr/>
        </p:nvPicPr>
        <p:blipFill>
          <a:blip r:embed="rId1"/>
          <a:stretch/>
        </p:blipFill>
        <p:spPr>
          <a:xfrm>
            <a:off x="3359520" y="44640"/>
            <a:ext cx="5256360" cy="6813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Bilde 1" descr=""/>
          <p:cNvPicPr/>
          <p:nvPr/>
        </p:nvPicPr>
        <p:blipFill>
          <a:blip r:embed="rId1"/>
          <a:stretch/>
        </p:blipFill>
        <p:spPr>
          <a:xfrm>
            <a:off x="3047400" y="1714320"/>
            <a:ext cx="6096600" cy="3429000"/>
          </a:xfrm>
          <a:prstGeom prst="rect">
            <a:avLst/>
          </a:prstGeom>
          <a:ln>
            <a:noFill/>
          </a:ln>
        </p:spPr>
      </p:pic>
      <p:pic>
        <p:nvPicPr>
          <p:cNvPr id="143" name="Bilde 2" descr=""/>
          <p:cNvPicPr/>
          <p:nvPr/>
        </p:nvPicPr>
        <p:blipFill>
          <a:blip r:embed="rId2"/>
          <a:stretch/>
        </p:blipFill>
        <p:spPr>
          <a:xfrm>
            <a:off x="942840" y="0"/>
            <a:ext cx="10058040" cy="6692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Bilde 1" descr=""/>
          <p:cNvPicPr/>
          <p:nvPr/>
        </p:nvPicPr>
        <p:blipFill>
          <a:blip r:embed="rId1"/>
          <a:stretch/>
        </p:blipFill>
        <p:spPr>
          <a:xfrm>
            <a:off x="942840" y="0"/>
            <a:ext cx="10058040" cy="6692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4" descr=""/>
          <p:cNvPicPr/>
          <p:nvPr/>
        </p:nvPicPr>
        <p:blipFill>
          <a:blip r:embed="rId1"/>
          <a:stretch/>
        </p:blipFill>
        <p:spPr>
          <a:xfrm>
            <a:off x="4408560" y="1196640"/>
            <a:ext cx="4281120" cy="5661000"/>
          </a:xfrm>
          <a:prstGeom prst="rect">
            <a:avLst/>
          </a:prstGeom>
          <a:ln>
            <a:noFill/>
          </a:ln>
        </p:spPr>
      </p:pic>
      <p:sp>
        <p:nvSpPr>
          <p:cNvPr id="14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nb-NO" sz="4400" spc="-1" strike="noStrike">
                <a:solidFill>
                  <a:srgbClr val="000000"/>
                </a:solidFill>
                <a:latin typeface="Calibri Light"/>
              </a:rPr>
              <a:t>Eyde og Birkeland trengte mer kraft for å gjennomføre </a:t>
            </a:r>
            <a:br/>
            <a:r>
              <a:rPr b="1" lang="nb-NO" sz="4400" spc="-1" strike="noStrike">
                <a:solidFill>
                  <a:srgbClr val="000000"/>
                </a:solidFill>
                <a:latin typeface="Calibri Light"/>
              </a:rPr>
              <a:t>planen sin.</a:t>
            </a:r>
            <a:endParaRPr b="0" lang="nb-NO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b-NO" sz="2800" spc="-1" strike="noStrike">
                <a:solidFill>
                  <a:srgbClr val="000000"/>
                </a:solidFill>
                <a:latin typeface="Calibri"/>
              </a:rPr>
              <a:t>De lagde kraftstasjon</a:t>
            </a:r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nb-NO" sz="2800" spc="-1" strike="noStrike">
                <a:solidFill>
                  <a:srgbClr val="000000"/>
                </a:solidFill>
                <a:latin typeface="Calibri"/>
              </a:rPr>
              <a:t>i Svelgfoss på Notodden. </a:t>
            </a:r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br/>
            <a:r>
              <a:rPr b="0" lang="nb-NO" sz="2800" spc="-1" strike="noStrike">
                <a:solidFill>
                  <a:srgbClr val="000000"/>
                </a:solidFill>
                <a:latin typeface="Calibri"/>
              </a:rPr>
              <a:t>Her brukte de vannet til </a:t>
            </a:r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nb-NO" sz="2800" spc="-1" strike="noStrike">
                <a:solidFill>
                  <a:srgbClr val="000000"/>
                </a:solidFill>
                <a:latin typeface="Calibri"/>
              </a:rPr>
              <a:t>å lage strøm.</a:t>
            </a:r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nb-NO" sz="2800" spc="-1" strike="noStrike">
                <a:solidFill>
                  <a:srgbClr val="000000"/>
                </a:solidFill>
                <a:latin typeface="Calibri"/>
              </a:rPr>
              <a:t>Det var helt nødvendig</a:t>
            </a:r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nb-NO" sz="2800" spc="-1" strike="noStrike">
                <a:solidFill>
                  <a:srgbClr val="000000"/>
                </a:solidFill>
                <a:latin typeface="Calibri"/>
              </a:rPr>
              <a:t>for å lage kunstgjødsel. </a:t>
            </a:r>
            <a:endParaRPr b="0" lang="nb-NO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</TotalTime>
  <Application>LibreOffice/6.0.2.1$Windows_X86_64 LibreOffice_project/f7f06a8f319e4b62f9bc5095aa112a65d2f3ac89</Application>
  <Words>269</Words>
  <Paragraphs>28</Paragraphs>
  <Company>Microsoft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2018-01-30T12:47:12Z</dcterms:created>
  <dc:creator>Anne Haugen Wagn</dc:creator>
  <dc:description/>
  <dc:language>en-GB</dc:language>
  <cp:lastModifiedBy/>
  <cp:lastPrinted>2018-01-31T07:08:02Z</cp:lastPrinted>
  <dcterms:modified xsi:type="dcterms:W3CDTF">2018-08-09T13:12:01Z</dcterms:modified>
  <cp:revision>15</cp:revision>
  <dc:subject/>
  <dc:title>PowerPoint-presentasjon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Microsoft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Widescreen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23</vt:i4>
  </property>
</Properties>
</file>